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6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93" r:id="rId14"/>
    <p:sldId id="287" r:id="rId15"/>
    <p:sldId id="288" r:id="rId16"/>
    <p:sldId id="278" r:id="rId17"/>
    <p:sldId id="289" r:id="rId18"/>
    <p:sldId id="290" r:id="rId19"/>
    <p:sldId id="291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E9988-8279-4FC9-83EF-CBA5522B5FA8}" type="datetimeFigureOut">
              <a:rPr lang="en-US" smtClean="0"/>
              <a:pPr/>
              <a:t>5/16/2015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2C0A6-951A-4B6B-BE38-A2CD412B0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248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>
            <a:normAutofit/>
          </a:bodyPr>
          <a:lstStyle>
            <a:lvl1pPr marL="0" marR="45720" indent="0" algn="r">
              <a:buNone/>
              <a:defRPr sz="36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D3E50-D830-41BC-9AE8-4E16A411E5CC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9277-73C1-4744-93A8-396F927D5DCA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633F-77A0-4167-ADAC-A4F619F91FCD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43712"/>
          </a:xfrm>
        </p:spPr>
        <p:txBody>
          <a:bodyPr>
            <a:noAutofit/>
          </a:bodyPr>
          <a:lstStyle>
            <a:lvl1pPr>
              <a:defRPr sz="40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7565-40CF-4096-8F37-C777420EC985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  <a:latin typeface="+mj-lt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8741-3341-48A7-B933-F4E2CD1CF3A0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7512"/>
          </a:xfrm>
        </p:spPr>
        <p:txBody>
          <a:bodyPr>
            <a:noAutofit/>
          </a:bodyPr>
          <a:lstStyle>
            <a:lvl1pPr>
              <a:defRPr sz="40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59525"/>
          </a:xfrm>
        </p:spPr>
        <p:txBody>
          <a:bodyPr/>
          <a:lstStyle>
            <a:lvl1pPr>
              <a:defRPr sz="26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59525"/>
          </a:xfrm>
        </p:spPr>
        <p:txBody>
          <a:bodyPr/>
          <a:lstStyle>
            <a:lvl1pPr>
              <a:defRPr sz="26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95E8-2B04-4BDE-9CA6-B1F0C0A1270F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12"/>
          </a:xfrm>
        </p:spPr>
        <p:txBody>
          <a:bodyPr tIns="45720" anchor="b">
            <a:normAutofit/>
          </a:bodyPr>
          <a:lstStyle>
            <a:lvl1pPr>
              <a:defRPr sz="36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92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21443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69280"/>
            <a:ext cx="4040188" cy="4379120"/>
          </a:xfrm>
        </p:spPr>
        <p:txBody>
          <a:bodyPr tIns="0"/>
          <a:lstStyle>
            <a:lvl1pPr>
              <a:defRPr sz="22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69280"/>
            <a:ext cx="4041775" cy="4379120"/>
          </a:xfrm>
        </p:spPr>
        <p:txBody>
          <a:bodyPr tIns="0"/>
          <a:lstStyle>
            <a:lvl1pPr>
              <a:defRPr sz="22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1E55-33DC-43BC-95B9-D487349F19DF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743712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0192-BCC5-4EE2-96C8-89EB22FA15A7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0B1B-1AE5-4E11-937F-632BAB6DD9FC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0F5-51DA-4238-B5B7-5906CD999C20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01F0-D0EC-4DFF-A8C7-2CF88E0285CA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29E208-3A3E-4EFF-AD7D-4EA2C51CBB6D}" type="datetime1">
              <a:rPr lang="en-US" smtClean="0"/>
              <a:pPr/>
              <a:t>5/16/2015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496B43-BD9B-4372-B7C5-730631113B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_al__ma_Sayfas_1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Joint Working Group for DoD Systems Engineering Standardization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67464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dirty="0" smtClean="0">
                <a:latin typeface="+mj-lt"/>
              </a:rPr>
              <a:t>Systems Engineering Standard</a:t>
            </a:r>
          </a:p>
          <a:p>
            <a:r>
              <a:rPr lang="en-US" sz="4000" b="1" dirty="0" smtClean="0"/>
              <a:t>Technical Reviews &amp; Audits Standard</a:t>
            </a:r>
            <a:endParaRPr lang="en-US" sz="4000" b="1" dirty="0" smtClean="0">
              <a:latin typeface="+mj-lt"/>
            </a:endParaRPr>
          </a:p>
          <a:p>
            <a:r>
              <a:rPr lang="en-US" sz="4000" b="1" dirty="0" smtClean="0">
                <a:latin typeface="+mj-lt"/>
              </a:rPr>
              <a:t>Presentation to NDIA SE Division</a:t>
            </a:r>
          </a:p>
          <a:p>
            <a:r>
              <a:rPr lang="en-US" sz="4000" b="1" dirty="0" smtClean="0"/>
              <a:t>11 December 2013</a:t>
            </a:r>
          </a:p>
          <a:p>
            <a:endParaRPr lang="en-US" sz="4000" b="1" dirty="0"/>
          </a:p>
          <a:p>
            <a:r>
              <a:rPr lang="en-US" sz="3100" b="1" dirty="0" smtClean="0"/>
              <a:t>Garry Roedler (WG Chair)</a:t>
            </a:r>
          </a:p>
          <a:p>
            <a:endParaRPr lang="en-US" sz="3100" b="1" dirty="0"/>
          </a:p>
        </p:txBody>
      </p:sp>
      <p:pic>
        <p:nvPicPr>
          <p:cNvPr id="4" name="Picture 5" descr="DOD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4693551"/>
            <a:ext cx="1434055" cy="142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1586677" y="5029200"/>
            <a:ext cx="3442523" cy="1089143"/>
            <a:chOff x="4820048" y="5105400"/>
            <a:chExt cx="3783167" cy="1241543"/>
          </a:xfrm>
        </p:grpSpPr>
        <p:grpSp>
          <p:nvGrpSpPr>
            <p:cNvPr id="6" name="Group 5"/>
            <p:cNvGrpSpPr/>
            <p:nvPr/>
          </p:nvGrpSpPr>
          <p:grpSpPr>
            <a:xfrm>
              <a:off x="6144551" y="5105400"/>
              <a:ext cx="2458664" cy="1229038"/>
              <a:chOff x="6803924" y="5931310"/>
              <a:chExt cx="1258534" cy="609600"/>
            </a:xfrm>
          </p:grpSpPr>
          <p:pic>
            <p:nvPicPr>
              <p:cNvPr id="8" name="Picture 7" descr="USAc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803924" y="5931310"/>
                <a:ext cx="609600" cy="609600"/>
              </a:xfrm>
              <a:prstGeom prst="rect">
                <a:avLst/>
              </a:prstGeom>
            </p:spPr>
          </p:pic>
          <p:pic>
            <p:nvPicPr>
              <p:cNvPr id="9" name="Picture 8" descr="USNc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52858" y="5931310"/>
                <a:ext cx="609600" cy="609600"/>
              </a:xfrm>
              <a:prstGeom prst="rect">
                <a:avLst/>
              </a:prstGeom>
            </p:spPr>
          </p:pic>
        </p:grpSp>
        <p:pic>
          <p:nvPicPr>
            <p:cNvPr id="7" name="Picture 2" descr="http://t1.gstatic.com/images?q=tbn:ANd9GcTdX591ihz-Z2MGaU5ctOwGWqHv8xdi46TZq6cZ3X3bzd1UN1sJGpF41Bb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0048" y="5105400"/>
              <a:ext cx="1241543" cy="1241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91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53512" cy="591312"/>
          </a:xfrm>
        </p:spPr>
        <p:txBody>
          <a:bodyPr/>
          <a:lstStyle/>
          <a:p>
            <a:r>
              <a:rPr lang="en-US" dirty="0" smtClean="0"/>
              <a:t>Schedule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7458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usiness rhythm/cadence</a:t>
            </a:r>
          </a:p>
          <a:p>
            <a:r>
              <a:rPr lang="en-US" dirty="0" smtClean="0"/>
              <a:t>TR&amp;A and SE will have 2-week phase separation for increments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200" y="2743200"/>
            <a:ext cx="9067800" cy="3291583"/>
            <a:chOff x="105134" y="3490217"/>
            <a:chExt cx="9191266" cy="329158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609600" y="4114800"/>
              <a:ext cx="0" cy="609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05134" y="3490217"/>
              <a:ext cx="1008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Meeting</a:t>
              </a:r>
            </a:p>
            <a:p>
              <a:r>
                <a:rPr lang="en-US" dirty="0" smtClean="0"/>
                <a:t>Date  +0</a:t>
              </a: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609600" y="4419600"/>
              <a:ext cx="7543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438400" y="4114800"/>
              <a:ext cx="0" cy="609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43400" y="4114800"/>
              <a:ext cx="0" cy="609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48400" y="4114800"/>
              <a:ext cx="0" cy="609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153400" y="4114800"/>
              <a:ext cx="0" cy="609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226643" y="3745468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+7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14800" y="374546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+14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71733" y="3733800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+21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9897" y="4883888"/>
              <a:ext cx="16675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WG Provide Inputs</a:t>
              </a:r>
              <a:endParaRPr lang="en-US" sz="1400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609599" y="5181600"/>
              <a:ext cx="18288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564297" y="5331023"/>
              <a:ext cx="18279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Editor Prepares Draft</a:t>
              </a:r>
              <a:endParaRPr lang="en-US" sz="14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609599" y="5638800"/>
              <a:ext cx="37719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859697" y="4648200"/>
              <a:ext cx="15599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Leadership Team Initial Review</a:t>
              </a:r>
              <a:endParaRPr lang="en-US" sz="14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639648" y="5181600"/>
              <a:ext cx="703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Isosceles Triangle 25"/>
            <p:cNvSpPr/>
            <p:nvPr/>
          </p:nvSpPr>
          <p:spPr>
            <a:xfrm>
              <a:off x="4267200" y="5562600"/>
              <a:ext cx="204567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53948" y="5715000"/>
              <a:ext cx="11789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Draft to WG for Review</a:t>
              </a:r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81600" y="5331023"/>
              <a:ext cx="17304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WG Review of Draft</a:t>
              </a:r>
              <a:endParaRPr lang="en-US" sz="1400" dirty="0"/>
            </a:p>
          </p:txBody>
        </p:sp>
        <p:cxnSp>
          <p:nvCxnSpPr>
            <p:cNvPr id="29" name="Straight Connector 28"/>
            <p:cNvCxnSpPr>
              <a:endCxn id="37" idx="1"/>
            </p:cNvCxnSpPr>
            <p:nvPr/>
          </p:nvCxnSpPr>
          <p:spPr>
            <a:xfrm>
              <a:off x="4419600" y="5638800"/>
              <a:ext cx="37087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519937" y="4114800"/>
              <a:ext cx="0" cy="609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288224" y="3733800"/>
              <a:ext cx="5363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+25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924800" y="3733800"/>
              <a:ext cx="5469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+28</a:t>
              </a:r>
              <a:endParaRPr lang="en-US" dirty="0"/>
            </a:p>
          </p:txBody>
        </p:sp>
        <p:sp>
          <p:nvSpPr>
            <p:cNvPr id="35" name="Isosceles Triangle 34"/>
            <p:cNvSpPr/>
            <p:nvPr/>
          </p:nvSpPr>
          <p:spPr>
            <a:xfrm>
              <a:off x="7442699" y="5562600"/>
              <a:ext cx="204567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010400" y="5827693"/>
              <a:ext cx="115863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Submit Review Comments to Editor</a:t>
              </a:r>
              <a:endParaRPr lang="en-US" sz="1400" dirty="0"/>
            </a:p>
          </p:txBody>
        </p:sp>
        <p:sp>
          <p:nvSpPr>
            <p:cNvPr id="37" name="Isosceles Triangle 36"/>
            <p:cNvSpPr/>
            <p:nvPr/>
          </p:nvSpPr>
          <p:spPr>
            <a:xfrm>
              <a:off x="8077200" y="5562600"/>
              <a:ext cx="204567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99981" y="4823936"/>
              <a:ext cx="12868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Editor Consolidates Comments</a:t>
              </a:r>
              <a:endParaRPr lang="en-US" sz="1400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7924800" y="5484911"/>
              <a:ext cx="52899" cy="1538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5" idx="3"/>
            </p:cNvCxnSpPr>
            <p:nvPr/>
          </p:nvCxnSpPr>
          <p:spPr>
            <a:xfrm flipH="1">
              <a:off x="7442699" y="5715000"/>
              <a:ext cx="102284" cy="2616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8137762" y="5827693"/>
              <a:ext cx="115863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Review Issues from Comments at </a:t>
              </a:r>
              <a:r>
                <a:rPr lang="en-US" sz="1400" dirty="0" err="1" smtClean="0"/>
                <a:t>Mtg</a:t>
              </a:r>
              <a:endParaRPr lang="en-US" sz="1400" dirty="0" smtClean="0"/>
            </a:p>
          </p:txBody>
        </p:sp>
        <p:cxnSp>
          <p:nvCxnSpPr>
            <p:cNvPr id="46" name="Straight Connector 45"/>
            <p:cNvCxnSpPr>
              <a:stCxn id="37" idx="3"/>
            </p:cNvCxnSpPr>
            <p:nvPr/>
          </p:nvCxnSpPr>
          <p:spPr>
            <a:xfrm>
              <a:off x="8179484" y="5715000"/>
              <a:ext cx="292261" cy="2616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40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305800" cy="533400"/>
          </a:xfrm>
        </p:spPr>
        <p:txBody>
          <a:bodyPr/>
          <a:lstStyle/>
          <a:p>
            <a:r>
              <a:rPr lang="en-US" sz="3200" dirty="0" smtClean="0"/>
              <a:t>IEEE Joint SE WG Schedule/Status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C7C5B8-68C9-4B16-A547-62A6A065404A}" type="slidenum">
              <a:rPr lang="en-US" smtClean="0"/>
              <a:pPr>
                <a:defRPr/>
              </a:pPr>
              <a:t>11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Rectangle 4099"/>
          <p:cNvSpPr txBox="1">
            <a:spLocks noChangeArrowheads="1"/>
          </p:cNvSpPr>
          <p:nvPr/>
        </p:nvSpPr>
        <p:spPr>
          <a:xfrm>
            <a:off x="204953" y="990600"/>
            <a:ext cx="8939047" cy="1755558"/>
          </a:xfrm>
          <a:prstGeom prst="rect">
            <a:avLst/>
          </a:prstGeom>
        </p:spPr>
        <p:txBody>
          <a:bodyPr/>
          <a:lstStyle/>
          <a:p>
            <a:pPr marL="346075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Integrated schedule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 balances efforts of both projects</a:t>
            </a:r>
          </a:p>
          <a:p>
            <a:pPr marL="1260475" lvl="2" indent="-342900" algn="l">
              <a:spcBef>
                <a:spcPts val="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Draft development :  on-going and on schedule</a:t>
            </a:r>
          </a:p>
          <a:p>
            <a:pPr marL="1260475" lvl="2" indent="-342900" algn="l">
              <a:spcBef>
                <a:spcPts val="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Working draft:  May 2014  </a:t>
            </a:r>
          </a:p>
          <a:p>
            <a:pPr marL="1260475" lvl="2" indent="-342900" algn="l">
              <a:spcBef>
                <a:spcPts val="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Publication:  December 2014</a:t>
            </a:r>
          </a:p>
          <a:p>
            <a:pPr marL="346075" indent="-342900" algn="l">
              <a:spcBef>
                <a:spcPts val="6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Each project = 7 development increments plus reviews and balloting</a:t>
            </a:r>
          </a:p>
          <a:p>
            <a:pPr marL="346075" indent="-342900" algn="l">
              <a:spcBef>
                <a:spcPts val="6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r>
              <a:rPr lang="en-US" b="1" kern="0" baseline="0" dirty="0" smtClean="0">
                <a:solidFill>
                  <a:srgbClr val="002060"/>
                </a:solidFill>
                <a:latin typeface="+mj-lt"/>
              </a:rPr>
              <a:t>15288.1</a:t>
            </a: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 (</a:t>
            </a:r>
            <a:r>
              <a:rPr lang="en-US" b="1" kern="0" baseline="0" dirty="0" smtClean="0">
                <a:solidFill>
                  <a:srgbClr val="002060"/>
                </a:solidFill>
                <a:latin typeface="+mj-lt"/>
              </a:rPr>
              <a:t>SE)</a:t>
            </a: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 2 increments completed; 3</a:t>
            </a:r>
            <a:r>
              <a:rPr lang="en-US" b="1" kern="0" baseline="30000" dirty="0" smtClean="0">
                <a:solidFill>
                  <a:srgbClr val="002060"/>
                </a:solidFill>
                <a:latin typeface="+mj-lt"/>
              </a:rPr>
              <a:t>rd</a:t>
            </a:r>
            <a:r>
              <a:rPr lang="en-US" b="1" kern="0" dirty="0" smtClean="0">
                <a:solidFill>
                  <a:srgbClr val="002060"/>
                </a:solidFill>
                <a:latin typeface="+mj-lt"/>
              </a:rPr>
              <a:t> increment in review.  </a:t>
            </a:r>
          </a:p>
          <a:p>
            <a:pPr marL="346075" indent="-342900" algn="l">
              <a:spcBef>
                <a:spcPts val="6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15288.2 (TR&amp;A) 2 increments completed; 3</a:t>
            </a:r>
            <a:r>
              <a:rPr kumimoji="0" lang="en-US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rd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 increment about to be released.</a:t>
            </a:r>
          </a:p>
        </p:txBody>
      </p:sp>
      <p:sp>
        <p:nvSpPr>
          <p:cNvPr id="15" name="8-Point Star 14"/>
          <p:cNvSpPr/>
          <p:nvPr/>
        </p:nvSpPr>
        <p:spPr bwMode="auto">
          <a:xfrm>
            <a:off x="4381500" y="1647825"/>
            <a:ext cx="266700" cy="257175"/>
          </a:xfrm>
          <a:prstGeom prst="star8">
            <a:avLst/>
          </a:prstGeom>
          <a:solidFill>
            <a:srgbClr val="FFFF00"/>
          </a:solidFill>
          <a:ln w="12700" cap="flat" cmpd="sng" algn="ctr">
            <a:solidFill>
              <a:srgbClr val="151C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16" name="8-Point Star 15"/>
          <p:cNvSpPr/>
          <p:nvPr/>
        </p:nvSpPr>
        <p:spPr bwMode="auto">
          <a:xfrm>
            <a:off x="4838700" y="1905000"/>
            <a:ext cx="266700" cy="257175"/>
          </a:xfrm>
          <a:prstGeom prst="star8">
            <a:avLst/>
          </a:prstGeom>
          <a:solidFill>
            <a:srgbClr val="FFFF00"/>
          </a:solidFill>
          <a:ln w="12700" cap="flat" cmpd="sng" algn="ctr">
            <a:solidFill>
              <a:srgbClr val="151C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68243" y="3377301"/>
            <a:ext cx="7754124" cy="3129088"/>
            <a:chOff x="668243" y="3377301"/>
            <a:chExt cx="7754124" cy="3129088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4186517"/>
                </p:ext>
              </p:extLst>
            </p:nvPr>
          </p:nvGraphicFramePr>
          <p:xfrm>
            <a:off x="954766" y="3515459"/>
            <a:ext cx="7467601" cy="2990930"/>
          </p:xfrm>
          <a:graphic>
            <a:graphicData uri="http://schemas.openxmlformats.org/presentationml/2006/ole">
              <p:oleObj spid="_x0000_s2065" name="Worksheet" r:id="rId3" imgW="28575135" imgH="11448997" progId="Excel.Sheet.8">
                <p:embed/>
              </p:oleObj>
            </a:graphicData>
          </a:graphic>
        </p:graphicFrame>
        <p:sp>
          <p:nvSpPr>
            <p:cNvPr id="7" name="Rectangle 6"/>
            <p:cNvSpPr/>
            <p:nvPr/>
          </p:nvSpPr>
          <p:spPr bwMode="auto">
            <a:xfrm>
              <a:off x="1800224" y="3377301"/>
              <a:ext cx="1781175" cy="9525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    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437892" y="3743327"/>
              <a:ext cx="737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15288.1</a:t>
              </a:r>
              <a:endParaRPr lang="en-US" sz="1200" b="1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47415" y="5476877"/>
              <a:ext cx="737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15288.2</a:t>
              </a:r>
              <a:endParaRPr lang="en-US" sz="1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1338" y="4733925"/>
              <a:ext cx="2879762" cy="30777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151C7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Draft Development</a:t>
              </a:r>
              <a:endParaRPr lang="en-US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76901" y="4400550"/>
              <a:ext cx="1838324" cy="30777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151C7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Balloting Period</a:t>
              </a:r>
              <a:endParaRPr lang="en-US" sz="1400" b="1" dirty="0"/>
            </a:p>
          </p:txBody>
        </p:sp>
        <p:sp>
          <p:nvSpPr>
            <p:cNvPr id="14" name="8-Point Star 13"/>
            <p:cNvSpPr/>
            <p:nvPr/>
          </p:nvSpPr>
          <p:spPr bwMode="auto">
            <a:xfrm>
              <a:off x="5181600" y="4162425"/>
              <a:ext cx="428625" cy="371475"/>
            </a:xfrm>
            <a:prstGeom prst="star8">
              <a:avLst/>
            </a:prstGeom>
            <a:solidFill>
              <a:srgbClr val="FFFF00"/>
            </a:solidFill>
            <a:ln w="12700" cap="flat" cmpd="sng" algn="ctr">
              <a:solidFill>
                <a:srgbClr val="151C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17" name="8-Point Star 16"/>
            <p:cNvSpPr/>
            <p:nvPr/>
          </p:nvSpPr>
          <p:spPr bwMode="auto">
            <a:xfrm>
              <a:off x="7800975" y="4495800"/>
              <a:ext cx="428625" cy="371475"/>
            </a:xfrm>
            <a:prstGeom prst="star8">
              <a:avLst/>
            </a:prstGeom>
            <a:solidFill>
              <a:srgbClr val="FFFF00"/>
            </a:solidFill>
            <a:ln w="12700" cap="flat" cmpd="sng" algn="ctr">
              <a:solidFill>
                <a:srgbClr val="151C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207381" y="3289756"/>
            <a:ext cx="6655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Progress:</a:t>
            </a:r>
            <a:endParaRPr lang="en-US" sz="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14010" y="6400800"/>
            <a:ext cx="21723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Currently on track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370453"/>
              </p:ext>
            </p:extLst>
          </p:nvPr>
        </p:nvGraphicFramePr>
        <p:xfrm>
          <a:off x="7349490" y="1096854"/>
          <a:ext cx="1413510" cy="1192649"/>
        </p:xfrm>
        <a:graphic>
          <a:graphicData uri="http://schemas.openxmlformats.org/presentationml/2006/ole">
            <p:oleObj spid="_x0000_s2066" name="Worksheet" showAsIcon="1" r:id="rId4" imgW="914400" imgH="771480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209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001000" cy="609600"/>
          </a:xfrm>
        </p:spPr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7545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/>
              <a:t>2014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Development and publication of aligned base documents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ISO/IEC/IEEE 15288 (DIS 1Q14; FDIS 3Q14; Publish 4Q2014)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IEEE 15288.1 (draft 2Q14; publish 4Q2014)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IEEE 15288.2 </a:t>
            </a:r>
            <a:r>
              <a:rPr lang="en-US" sz="2000" dirty="0"/>
              <a:t>(draft 2Q14; publish 4Q2014)</a:t>
            </a:r>
            <a:endParaRPr lang="en-US" sz="2000" dirty="0" smtClean="0"/>
          </a:p>
          <a:p>
            <a:pPr lvl="2">
              <a:spcBef>
                <a:spcPts val="0"/>
              </a:spcBef>
            </a:pPr>
            <a:r>
              <a:rPr lang="en-US" sz="2000" dirty="0" smtClean="0"/>
              <a:t>Also, INCOSE SE Handbook (2Q2014)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Communicate across other working groups to ensure consistency of terms, concepts, and other information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Liaisons established with CM and </a:t>
            </a:r>
            <a:r>
              <a:rPr lang="en-US" sz="2000" dirty="0" err="1" smtClean="0"/>
              <a:t>Mfg</a:t>
            </a:r>
            <a:r>
              <a:rPr lang="en-US" sz="2000" dirty="0" smtClean="0"/>
              <a:t> </a:t>
            </a:r>
            <a:r>
              <a:rPr lang="en-US" sz="2000" dirty="0" err="1" smtClean="0"/>
              <a:t>Mgt</a:t>
            </a:r>
            <a:r>
              <a:rPr lang="en-US" sz="2000" dirty="0" smtClean="0"/>
              <a:t> Standards WGs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Communication across WGs to agree on resolution of identified issues</a:t>
            </a:r>
          </a:p>
          <a:p>
            <a:pPr lvl="1">
              <a:spcBef>
                <a:spcPts val="0"/>
              </a:spcBef>
            </a:pPr>
            <a:r>
              <a:rPr lang="en-US" sz="2400" i="1" dirty="0" smtClean="0"/>
              <a:t>Start preparation for adoption, governance, support, use</a:t>
            </a:r>
            <a:r>
              <a:rPr lang="en-US" sz="24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2015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Adoption of standards (early 2015)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Complete preparation for use of the standards</a:t>
            </a:r>
          </a:p>
        </p:txBody>
      </p:sp>
      <p:sp>
        <p:nvSpPr>
          <p:cNvPr id="4" name="Left Brace 3"/>
          <p:cNvSpPr/>
          <p:nvPr/>
        </p:nvSpPr>
        <p:spPr>
          <a:xfrm>
            <a:off x="990600" y="1905000"/>
            <a:ext cx="228600" cy="11430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39293" y="2083762"/>
            <a:ext cx="1613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Alignment of SE Resources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394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Back-up Charts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15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12"/>
          </a:xfrm>
        </p:spPr>
        <p:txBody>
          <a:bodyPr/>
          <a:lstStyle/>
          <a:p>
            <a:r>
              <a:rPr lang="en-US" sz="3600" dirty="0" smtClean="0"/>
              <a:t>Source Products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41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Source Products for SE Standard</a:t>
            </a:r>
          </a:p>
          <a:p>
            <a:pPr marL="571500" lvl="1"/>
            <a:r>
              <a:rPr lang="en-US" sz="2000" i="1" dirty="0"/>
              <a:t>ISO/IEC/IEEE 15288 (CD.2), 2013</a:t>
            </a:r>
            <a:endParaRPr lang="en-US" sz="3200" dirty="0"/>
          </a:p>
          <a:p>
            <a:pPr marL="571500" lvl="1"/>
            <a:r>
              <a:rPr lang="en-US" sz="2000" i="1" dirty="0"/>
              <a:t>ISO/IEC/IEEE 15289, Content of life-cycle information products (documentation), 2011</a:t>
            </a:r>
            <a:endParaRPr lang="en-US" sz="3200" dirty="0"/>
          </a:p>
          <a:p>
            <a:pPr marL="571500" lvl="1"/>
            <a:r>
              <a:rPr lang="en-US" sz="2000" i="1" dirty="0"/>
              <a:t>SMC-S-001, Systems Engineering Requirements and Products, July 2013</a:t>
            </a:r>
            <a:endParaRPr lang="en-US" sz="3200" dirty="0"/>
          </a:p>
          <a:p>
            <a:pPr marL="571500" lvl="1"/>
            <a:r>
              <a:rPr lang="en-US" sz="2000" i="1" dirty="0" err="1"/>
              <a:t>DoDI</a:t>
            </a:r>
            <a:r>
              <a:rPr lang="en-US" sz="2000" i="1" dirty="0"/>
              <a:t> 5000.02</a:t>
            </a:r>
            <a:endParaRPr lang="en-US" sz="3200" dirty="0"/>
          </a:p>
          <a:p>
            <a:pPr marL="571500" lvl="1"/>
            <a:r>
              <a:rPr lang="en-US" sz="2000" i="1" dirty="0"/>
              <a:t>NATO AAP-48, NATO System Life Cycle Processes, July 2012 (Addendum Standard to 15288; focused on NATO Armament Systems)</a:t>
            </a:r>
            <a:endParaRPr lang="en-US" sz="3200" dirty="0"/>
          </a:p>
          <a:p>
            <a:pPr marL="571500" lvl="1"/>
            <a:r>
              <a:rPr lang="en-US" sz="2000" i="1" dirty="0"/>
              <a:t>Defense Acquisition Guide (DAG), Chapter 4, Systems Engineering, 2013</a:t>
            </a:r>
            <a:endParaRPr lang="en-US" sz="3200" dirty="0"/>
          </a:p>
          <a:p>
            <a:pPr marL="571500" lvl="1"/>
            <a:r>
              <a:rPr lang="en-US" sz="2000" i="1" dirty="0" smtClean="0"/>
              <a:t>INCOSE SE Handbook V3.2 /V4.0 Draft</a:t>
            </a:r>
          </a:p>
          <a:p>
            <a:pPr marL="571500" lvl="1"/>
            <a:r>
              <a:rPr lang="en-US" sz="2000" i="1" dirty="0" err="1" smtClean="0"/>
              <a:t>SEBoK</a:t>
            </a:r>
            <a:endParaRPr lang="en-US" sz="2000" i="1" dirty="0" smtClean="0"/>
          </a:p>
          <a:p>
            <a:pPr marL="571500" lvl="1"/>
            <a:r>
              <a:rPr lang="en-US" sz="2000" i="1" dirty="0" smtClean="0"/>
              <a:t>EIA 632, Engineering of a System</a:t>
            </a:r>
          </a:p>
          <a:p>
            <a:pPr marL="571500" lvl="1"/>
            <a:r>
              <a:rPr lang="en-US" sz="2000" i="1" dirty="0" smtClean="0"/>
              <a:t>ISO/IEC/IEEE 24748-4 </a:t>
            </a:r>
          </a:p>
          <a:p>
            <a:pPr marL="571500" lvl="1"/>
            <a:r>
              <a:rPr lang="en-US" sz="2000" i="1" dirty="0" smtClean="0"/>
              <a:t>NAVSEA Instruction &amp; Policy 5000-009 for Systems Engineering Technical Reviews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1219200"/>
            <a:ext cx="449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Source Products for TR&amp;A Standard</a:t>
            </a:r>
          </a:p>
          <a:p>
            <a:pPr marL="514350" lvl="1"/>
            <a:r>
              <a:rPr lang="en-US" sz="2000" b="0" i="1" dirty="0" smtClean="0">
                <a:latin typeface="+mj-lt"/>
              </a:rPr>
              <a:t>ISO/IEC/IEEE 15288 (CD.2), 2013</a:t>
            </a:r>
            <a:endParaRPr lang="en-US" sz="3200" b="0" i="1" dirty="0" smtClean="0">
              <a:latin typeface="+mj-lt"/>
            </a:endParaRPr>
          </a:p>
          <a:p>
            <a:pPr marL="514350" lvl="1"/>
            <a:r>
              <a:rPr lang="en-US" sz="2000" b="0" i="1" dirty="0" err="1" smtClean="0">
                <a:latin typeface="+mj-lt"/>
              </a:rPr>
              <a:t>DoDI</a:t>
            </a:r>
            <a:r>
              <a:rPr lang="en-US" sz="2000" b="0" i="1" dirty="0" smtClean="0">
                <a:latin typeface="+mj-lt"/>
              </a:rPr>
              <a:t> 5000.02</a:t>
            </a:r>
            <a:endParaRPr lang="en-US" sz="3200" b="0" i="1" dirty="0" smtClean="0">
              <a:latin typeface="+mj-lt"/>
            </a:endParaRPr>
          </a:p>
          <a:p>
            <a:pPr marL="514350" lvl="1"/>
            <a:r>
              <a:rPr lang="en-US" sz="2000" b="0" i="1" dirty="0" smtClean="0">
                <a:latin typeface="+mj-lt"/>
              </a:rPr>
              <a:t>SMC-S-021, Technical Reviews and Audits for Systems, Equipment and Computer Software, Volume 1, September  2009</a:t>
            </a:r>
            <a:endParaRPr lang="en-US" sz="3200" b="0" i="1" dirty="0" smtClean="0">
              <a:latin typeface="+mj-lt"/>
            </a:endParaRPr>
          </a:p>
          <a:p>
            <a:pPr marL="514350" lvl="1"/>
            <a:r>
              <a:rPr lang="en-US" sz="2000" b="0" i="1" dirty="0" smtClean="0">
                <a:latin typeface="+mj-lt"/>
              </a:rPr>
              <a:t>NAVSEAINST 5009.9, Naval Systems Engineering Technical Review Handbook, July 2009</a:t>
            </a:r>
            <a:endParaRPr lang="en-US" sz="3200" b="0" i="1" dirty="0" smtClean="0">
              <a:latin typeface="+mj-lt"/>
            </a:endParaRPr>
          </a:p>
          <a:p>
            <a:pPr marL="514350" lvl="1"/>
            <a:r>
              <a:rPr lang="en-US" sz="2000" b="0" i="1" dirty="0" smtClean="0">
                <a:latin typeface="+mj-lt"/>
              </a:rPr>
              <a:t>NAVAIRINST 4355.19E, Systems Engineering Technical Review Process</a:t>
            </a:r>
            <a:endParaRPr lang="en-US" sz="3200" b="0" i="1" dirty="0" smtClean="0">
              <a:latin typeface="+mj-lt"/>
            </a:endParaRPr>
          </a:p>
          <a:p>
            <a:pPr marL="514350" lvl="1"/>
            <a:r>
              <a:rPr lang="en-US" sz="2000" b="0" i="1" dirty="0" smtClean="0">
                <a:latin typeface="+mj-lt"/>
              </a:rPr>
              <a:t>NAVAIR Systems Engineering Technical Review Process Handbook,  initial release </a:t>
            </a:r>
            <a:endParaRPr lang="en-US" sz="3200" b="0" i="1" dirty="0" smtClean="0">
              <a:latin typeface="+mj-lt"/>
            </a:endParaRPr>
          </a:p>
          <a:p>
            <a:pPr marL="514350" lvl="1"/>
            <a:r>
              <a:rPr lang="en-US" sz="2000" b="0" i="1" dirty="0" smtClean="0">
                <a:latin typeface="+mj-lt"/>
              </a:rPr>
              <a:t>Defense Acquisition Guidebook, Chapter 4.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5124271"/>
            <a:ext cx="40386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Source Products include a combination of Industry and DoD resources</a:t>
            </a:r>
            <a:endParaRPr lang="en-US" sz="2400" b="1" i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98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457200"/>
          </a:xfrm>
        </p:spPr>
        <p:txBody>
          <a:bodyPr/>
          <a:lstStyle/>
          <a:p>
            <a:r>
              <a:rPr lang="en-US" sz="3600" dirty="0" smtClean="0"/>
              <a:t>Source Products Usage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830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Approach for Use of Source Products</a:t>
            </a:r>
          </a:p>
          <a:p>
            <a:pPr lvl="1"/>
            <a:r>
              <a:rPr lang="en-US" sz="2200" i="1" dirty="0" smtClean="0"/>
              <a:t>Use as body of knowledge for defense programs</a:t>
            </a:r>
          </a:p>
          <a:p>
            <a:pPr lvl="1"/>
            <a:r>
              <a:rPr lang="en-US" sz="2200" i="1" dirty="0" smtClean="0"/>
              <a:t>Identify relevant information that should be considered</a:t>
            </a:r>
          </a:p>
          <a:p>
            <a:pPr lvl="2"/>
            <a:r>
              <a:rPr lang="en-US" sz="1900" i="1" dirty="0" smtClean="0"/>
              <a:t>Identify differences or additional tasks that need to be considered</a:t>
            </a:r>
          </a:p>
          <a:p>
            <a:pPr lvl="2"/>
            <a:r>
              <a:rPr lang="en-US" sz="1900" i="1" dirty="0" smtClean="0"/>
              <a:t>Identify key outputs and their attributes</a:t>
            </a:r>
          </a:p>
          <a:p>
            <a:pPr lvl="2"/>
            <a:r>
              <a:rPr lang="en-US" sz="1900" i="1" dirty="0" smtClean="0"/>
              <a:t>Identify essential guidance needed to provide common understanding</a:t>
            </a:r>
          </a:p>
          <a:p>
            <a:pPr lvl="1"/>
            <a:r>
              <a:rPr lang="en-US" sz="2200" i="1" dirty="0" smtClean="0"/>
              <a:t>Assimilate key information at level that applies to most defense programs</a:t>
            </a:r>
          </a:p>
          <a:p>
            <a:pPr lvl="2"/>
            <a:r>
              <a:rPr lang="en-US" sz="1900" i="1" dirty="0" smtClean="0"/>
              <a:t>State in terms of “what”, not “how”</a:t>
            </a:r>
          </a:p>
          <a:p>
            <a:pPr lvl="2"/>
            <a:endParaRPr lang="en-US" sz="1900" i="1" dirty="0" smtClean="0"/>
          </a:p>
          <a:p>
            <a:pPr lvl="1"/>
            <a:endParaRPr lang="en-US" sz="2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042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5488"/>
            <a:ext cx="8382000" cy="743712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en-US" sz="3200" dirty="0"/>
              <a:t>Review of PARs and T</a:t>
            </a:r>
            <a:r>
              <a:rPr lang="en-US" sz="3200" dirty="0" smtClean="0"/>
              <a:t>echnical </a:t>
            </a:r>
            <a:r>
              <a:rPr lang="en-US" sz="3200" dirty="0"/>
              <a:t>A</a:t>
            </a:r>
            <a:r>
              <a:rPr lang="en-US" sz="3200" dirty="0" smtClean="0"/>
              <a:t>pproach</a:t>
            </a:r>
            <a:br>
              <a:rPr lang="en-US" sz="3200" dirty="0" smtClean="0"/>
            </a:br>
            <a:r>
              <a:rPr lang="en-US" sz="2400" dirty="0"/>
              <a:t>Standard for Application of </a:t>
            </a:r>
            <a:r>
              <a:rPr lang="en-US" sz="2400" dirty="0" smtClean="0"/>
              <a:t>SE </a:t>
            </a:r>
            <a:r>
              <a:rPr lang="en-US" sz="2400" dirty="0"/>
              <a:t>on Defense </a:t>
            </a:r>
            <a:r>
              <a:rPr lang="en-US" sz="2400" dirty="0" smtClean="0"/>
              <a:t>Programs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198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Summary of PAR for Systems Engineering</a:t>
            </a:r>
          </a:p>
          <a:p>
            <a:pPr lvl="1"/>
            <a:r>
              <a:rPr lang="en-US" sz="2000" dirty="0" smtClean="0"/>
              <a:t>Identifier of Standard – IEEE </a:t>
            </a:r>
            <a:r>
              <a:rPr lang="en-US" sz="2000" dirty="0" err="1" smtClean="0"/>
              <a:t>Std</a:t>
            </a:r>
            <a:r>
              <a:rPr lang="en-US" sz="2000" dirty="0" smtClean="0"/>
              <a:t> 15288.1</a:t>
            </a:r>
          </a:p>
          <a:p>
            <a:pPr lvl="1"/>
            <a:r>
              <a:rPr lang="en-US" sz="2000" dirty="0" smtClean="0"/>
              <a:t>Title: Standard for Application of Systems Engineering on Defense Programs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52400" y="2438400"/>
            <a:ext cx="4267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b="0" dirty="0" smtClean="0">
                <a:latin typeface="+mj-lt"/>
              </a:rPr>
              <a:t>Scope: </a:t>
            </a:r>
          </a:p>
          <a:p>
            <a:pPr lvl="2">
              <a:lnSpc>
                <a:spcPts val="1800"/>
              </a:lnSpc>
            </a:pPr>
            <a:r>
              <a:rPr lang="en-US" sz="1800" b="0" dirty="0" smtClean="0">
                <a:latin typeface="+mj-lt"/>
              </a:rPr>
              <a:t>System life cycle processes, activities, and tasks of ISO/IEC/IEEE 15288 for use on any defense system across the life cycle</a:t>
            </a:r>
          </a:p>
          <a:p>
            <a:pPr lvl="1"/>
            <a:r>
              <a:rPr lang="en-US" sz="2000" b="0" dirty="0" smtClean="0">
                <a:latin typeface="+mj-lt"/>
              </a:rPr>
              <a:t>Purpose:</a:t>
            </a:r>
          </a:p>
          <a:p>
            <a:pPr lvl="2">
              <a:lnSpc>
                <a:spcPts val="1800"/>
              </a:lnSpc>
            </a:pPr>
            <a:r>
              <a:rPr lang="en-US" sz="1800" b="0" dirty="0" smtClean="0">
                <a:latin typeface="+mj-lt"/>
              </a:rPr>
              <a:t>This standard implements ISO/IEC/IEEE 15288 for use by United States Department of Defense (DoD) organizations and other defense agencies in acquiring systems or systems engineering support.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14800" y="2514600"/>
            <a:ext cx="4495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</a:pPr>
            <a:r>
              <a:rPr lang="en-US" sz="2000" b="0" dirty="0" smtClean="0">
                <a:latin typeface="+mj-lt"/>
              </a:rPr>
              <a:t>Need: </a:t>
            </a:r>
          </a:p>
          <a:p>
            <a:pPr lvl="2">
              <a:lnSpc>
                <a:spcPts val="1800"/>
              </a:lnSpc>
              <a:spcBef>
                <a:spcPts val="0"/>
              </a:spcBef>
            </a:pPr>
            <a:r>
              <a:rPr lang="en-US" sz="1800" b="0" dirty="0" smtClean="0">
                <a:latin typeface="+mj-lt"/>
              </a:rPr>
              <a:t>Provide the defense specific language and terminology for the standard to ensure the correct application of acquirer-supplier</a:t>
            </a:r>
            <a:r>
              <a:rPr lang="en-US" sz="1600" b="0" dirty="0" smtClean="0">
                <a:latin typeface="+mj-lt"/>
              </a:rPr>
              <a:t> </a:t>
            </a:r>
            <a:r>
              <a:rPr lang="en-US" sz="1800" b="0" dirty="0" smtClean="0">
                <a:latin typeface="+mj-lt"/>
              </a:rPr>
              <a:t>requirements for a defense </a:t>
            </a:r>
            <a:r>
              <a:rPr lang="en-US" sz="1800" b="0" dirty="0" err="1" smtClean="0">
                <a:latin typeface="+mj-lt"/>
              </a:rPr>
              <a:t>prgm</a:t>
            </a:r>
            <a:r>
              <a:rPr lang="en-US" sz="1800" b="0" dirty="0" smtClean="0">
                <a:latin typeface="+mj-lt"/>
              </a:rPr>
              <a:t>. 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>
                <a:latin typeface="+mj-lt"/>
              </a:rPr>
              <a:t>Technical Approach:</a:t>
            </a:r>
          </a:p>
          <a:p>
            <a:pPr lvl="2">
              <a:spcBef>
                <a:spcPts val="0"/>
              </a:spcBef>
            </a:pPr>
            <a:r>
              <a:rPr lang="en-US" sz="1800" b="0" dirty="0" smtClean="0">
                <a:latin typeface="+mj-lt"/>
              </a:rPr>
              <a:t>Addendum to ISO/IEC/IEEE 15288 and will: </a:t>
            </a:r>
            <a:endParaRPr lang="en-US" sz="1400" b="0" dirty="0" smtClean="0">
              <a:latin typeface="+mj-lt"/>
            </a:endParaRPr>
          </a:p>
          <a:p>
            <a:pPr lvl="3">
              <a:lnSpc>
                <a:spcPts val="1600"/>
              </a:lnSpc>
              <a:spcBef>
                <a:spcPts val="0"/>
              </a:spcBef>
            </a:pPr>
            <a:r>
              <a:rPr lang="en-US" sz="1600" b="0" dirty="0" smtClean="0">
                <a:latin typeface="+mj-lt"/>
              </a:rPr>
              <a:t>Not repeat processes and information in 15288</a:t>
            </a:r>
          </a:p>
          <a:p>
            <a:pPr lvl="3">
              <a:lnSpc>
                <a:spcPts val="1600"/>
              </a:lnSpc>
              <a:spcBef>
                <a:spcPts val="0"/>
              </a:spcBef>
            </a:pPr>
            <a:r>
              <a:rPr lang="en-US" sz="1600" b="0" dirty="0" smtClean="0">
                <a:latin typeface="+mj-lt"/>
              </a:rPr>
              <a:t>Include defense specific language and terminology </a:t>
            </a:r>
          </a:p>
          <a:p>
            <a:pPr lvl="3">
              <a:lnSpc>
                <a:spcPts val="1600"/>
              </a:lnSpc>
              <a:spcBef>
                <a:spcPts val="0"/>
              </a:spcBef>
            </a:pPr>
            <a:r>
              <a:rPr lang="en-US" sz="1600" b="0" dirty="0" smtClean="0">
                <a:latin typeface="+mj-lt"/>
              </a:rPr>
              <a:t>Include necessary tailoring or changes to existing elements</a:t>
            </a:r>
          </a:p>
          <a:p>
            <a:pPr lvl="3">
              <a:lnSpc>
                <a:spcPts val="1600"/>
              </a:lnSpc>
              <a:spcBef>
                <a:spcPts val="0"/>
              </a:spcBef>
            </a:pPr>
            <a:r>
              <a:rPr lang="en-US" sz="1600" b="0" dirty="0" smtClean="0">
                <a:latin typeface="+mj-lt"/>
              </a:rPr>
              <a:t>Include any additional explanation or guidance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17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1688"/>
            <a:ext cx="8382000" cy="743712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en-US" sz="3200" dirty="0"/>
              <a:t>Review of PARs and </a:t>
            </a:r>
            <a:r>
              <a:rPr lang="en-US" sz="3200" dirty="0" smtClean="0"/>
              <a:t>Technical </a:t>
            </a:r>
            <a:r>
              <a:rPr lang="en-US" sz="3200" dirty="0"/>
              <a:t>A</a:t>
            </a:r>
            <a:r>
              <a:rPr lang="en-US" sz="3200" dirty="0" smtClean="0"/>
              <a:t>pproach</a:t>
            </a:r>
            <a:br>
              <a:rPr lang="en-US" sz="3200" dirty="0" smtClean="0"/>
            </a:br>
            <a:r>
              <a:rPr lang="en-US" sz="2400" dirty="0"/>
              <a:t>Standard for Application of </a:t>
            </a:r>
            <a:r>
              <a:rPr lang="en-US" sz="2400" dirty="0" smtClean="0"/>
              <a:t>Technical Reviews &amp; Audits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610600" cy="1524000"/>
          </a:xfrm>
        </p:spPr>
        <p:txBody>
          <a:bodyPr>
            <a:normAutofit/>
          </a:bodyPr>
          <a:lstStyle/>
          <a:p>
            <a:r>
              <a:rPr lang="en-US" sz="2400" dirty="0"/>
              <a:t>Summary of PAR for </a:t>
            </a:r>
            <a:r>
              <a:rPr lang="en-US" sz="2400" dirty="0" smtClean="0"/>
              <a:t>Technical Reviews &amp; Audits 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000" dirty="0"/>
              <a:t>Identifier of Standard – IEEE </a:t>
            </a:r>
            <a:r>
              <a:rPr lang="en-US" sz="2000" dirty="0" err="1"/>
              <a:t>Std</a:t>
            </a:r>
            <a:r>
              <a:rPr lang="en-US" sz="2000" dirty="0"/>
              <a:t> </a:t>
            </a:r>
            <a:r>
              <a:rPr lang="en-US" sz="2000" dirty="0" smtClean="0"/>
              <a:t>15288.2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Title: Standard for Application of </a:t>
            </a:r>
            <a:r>
              <a:rPr lang="en-US" sz="2000" dirty="0" smtClean="0"/>
              <a:t>Technical Reviews and Audits </a:t>
            </a:r>
            <a:r>
              <a:rPr lang="en-US" sz="2000" dirty="0"/>
              <a:t>on Defense Programs</a:t>
            </a:r>
          </a:p>
          <a:p>
            <a:pPr lvl="1"/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6200" y="2590800"/>
            <a:ext cx="4876800" cy="388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b="0" dirty="0" smtClean="0">
                <a:latin typeface="+mj-lt"/>
              </a:rPr>
              <a:t>Scope: </a:t>
            </a:r>
          </a:p>
          <a:p>
            <a:pPr marL="911225" lvl="2"/>
            <a:r>
              <a:rPr lang="en-US" sz="1600" b="0" dirty="0" smtClean="0">
                <a:latin typeface="+mj-lt"/>
              </a:rPr>
              <a:t>Establishes the requirements for technical reviews and audits to be performed throughout the acquisition lifecycle for the U.S. Department of Defense (DoD) and other defense agencies. </a:t>
            </a:r>
          </a:p>
          <a:p>
            <a:pPr lvl="1"/>
            <a:r>
              <a:rPr lang="en-US" sz="1800" b="0" dirty="0" smtClean="0">
                <a:latin typeface="+mj-lt"/>
              </a:rPr>
              <a:t>Purpose:</a:t>
            </a:r>
          </a:p>
          <a:p>
            <a:pPr marL="911225" lvl="2"/>
            <a:r>
              <a:rPr lang="en-US" sz="1600" b="0" dirty="0" smtClean="0">
                <a:latin typeface="+mj-lt"/>
              </a:rPr>
              <a:t>Amplify ISO/IEC/IEEE 15288 Clause 6.3.2.3.a for selection, negotiation, agreement, and performance of the necessary technical reviews and audits, while allowing tailoring flexibility for the variety of acquisition situations/ environments when the technical reviews or audits are conducted.</a:t>
            </a:r>
            <a:endParaRPr lang="en-US" sz="1600" b="0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95800" y="2590800"/>
            <a:ext cx="4648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</a:pPr>
            <a:r>
              <a:rPr lang="en-US" sz="1800" b="0" dirty="0" smtClean="0">
                <a:latin typeface="+mj-lt"/>
              </a:rPr>
              <a:t>Need: </a:t>
            </a:r>
          </a:p>
          <a:p>
            <a:pPr marL="854075" lvl="2">
              <a:spcBef>
                <a:spcPts val="0"/>
              </a:spcBef>
            </a:pPr>
            <a:r>
              <a:rPr lang="en-US" sz="1600" b="0" dirty="0" smtClean="0">
                <a:latin typeface="+mj-lt"/>
              </a:rPr>
              <a:t>Provide the defense specific language and terminology for the standard to ensure the correct application of acquirer-supplier</a:t>
            </a:r>
            <a:r>
              <a:rPr lang="en-US" sz="1400" b="0" dirty="0" smtClean="0">
                <a:latin typeface="+mj-lt"/>
              </a:rPr>
              <a:t> </a:t>
            </a:r>
            <a:r>
              <a:rPr lang="en-US" sz="1600" b="0" dirty="0" smtClean="0">
                <a:latin typeface="+mj-lt"/>
              </a:rPr>
              <a:t>requirements for a defense program. </a:t>
            </a:r>
            <a:endParaRPr lang="en-US" sz="1400" b="0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r>
              <a:rPr lang="en-US" sz="1800" b="0" dirty="0" smtClean="0">
                <a:latin typeface="+mj-lt"/>
              </a:rPr>
              <a:t>Technical Approach:</a:t>
            </a:r>
          </a:p>
          <a:p>
            <a:pPr marL="854075" lvl="2">
              <a:spcBef>
                <a:spcPts val="0"/>
              </a:spcBef>
            </a:pPr>
            <a:r>
              <a:rPr lang="en-US" sz="1600" b="0" dirty="0" smtClean="0">
                <a:latin typeface="+mj-lt"/>
              </a:rPr>
              <a:t>Standard will be in the form of a full standard that has links to ISO/IEC/IEEE 15288 and will:</a:t>
            </a:r>
            <a:endParaRPr lang="en-US" sz="1200" b="0" dirty="0" smtClean="0">
              <a:latin typeface="+mj-lt"/>
            </a:endParaRPr>
          </a:p>
          <a:p>
            <a:pPr marL="1090613" lvl="3">
              <a:spcBef>
                <a:spcPts val="0"/>
              </a:spcBef>
            </a:pPr>
            <a:r>
              <a:rPr lang="en-US" sz="1400" b="0" dirty="0" smtClean="0">
                <a:latin typeface="+mj-lt"/>
              </a:rPr>
              <a:t>Elaborate on the activities and tasks related to TR&amp;A</a:t>
            </a:r>
          </a:p>
          <a:p>
            <a:pPr marL="1090613" lvl="3">
              <a:spcBef>
                <a:spcPts val="0"/>
              </a:spcBef>
            </a:pPr>
            <a:r>
              <a:rPr lang="en-US" sz="1400" b="0" dirty="0" smtClean="0">
                <a:latin typeface="+mj-lt"/>
              </a:rPr>
              <a:t>Include defense specific language and terminology needed for the standard</a:t>
            </a:r>
          </a:p>
          <a:p>
            <a:pPr marL="1090613" lvl="3">
              <a:spcBef>
                <a:spcPts val="0"/>
              </a:spcBef>
            </a:pPr>
            <a:r>
              <a:rPr lang="en-US" sz="1400" b="0" dirty="0" smtClean="0">
                <a:latin typeface="+mj-lt"/>
              </a:rPr>
              <a:t>Include the criteria for reviews &amp; audits</a:t>
            </a:r>
          </a:p>
          <a:p>
            <a:pPr marL="1090613" lvl="3">
              <a:spcBef>
                <a:spcPts val="0"/>
              </a:spcBef>
            </a:pPr>
            <a:r>
              <a:rPr lang="en-US" sz="1400" b="0" dirty="0" smtClean="0">
                <a:latin typeface="+mj-lt"/>
              </a:rPr>
              <a:t>Include the expected/required outcomes/ products of  reviews &amp; audits</a:t>
            </a:r>
          </a:p>
          <a:p>
            <a:pPr marL="1090613" lvl="3">
              <a:spcBef>
                <a:spcPts val="0"/>
              </a:spcBef>
            </a:pPr>
            <a:r>
              <a:rPr lang="en-US" sz="1400" b="0" dirty="0" smtClean="0">
                <a:latin typeface="+mj-lt"/>
              </a:rPr>
              <a:t>Include any additional explanation or guidance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12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 idx="4294967295"/>
          </p:nvPr>
        </p:nvSpPr>
        <p:spPr>
          <a:xfrm>
            <a:off x="838200" y="457200"/>
            <a:ext cx="4800600" cy="6096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1024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>
                <a:latin typeface="+mj-lt"/>
              </a:rPr>
              <a:t>DoD Goals and Objectives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>
                <a:latin typeface="+mj-lt"/>
              </a:rPr>
              <a:t>Background – Current Situation and Approach 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>
                <a:latin typeface="+mj-lt"/>
              </a:rPr>
              <a:t>Current Status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>
                <a:latin typeface="+mj-lt"/>
              </a:rPr>
              <a:t>Looking Forward </a:t>
            </a:r>
          </a:p>
        </p:txBody>
      </p:sp>
      <p:pic>
        <p:nvPicPr>
          <p:cNvPr id="5" name="Picture 6" descr="web_031216-N-0780F-0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127" y="4769943"/>
            <a:ext cx="2277243" cy="16308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12" descr="convoy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324833"/>
            <a:ext cx="2133600" cy="16308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7" descr="untitl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867633"/>
            <a:ext cx="2454275" cy="14466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084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:\AMCCG03\GRAPHICS TEAM FILES\Photoshop Files\2008 DCG SLDP\SoldierRock Mike copy.jpg"/>
          <p:cNvPicPr>
            <a:picLocks noChangeAspect="1" noChangeArrowheads="1"/>
          </p:cNvPicPr>
          <p:nvPr/>
        </p:nvPicPr>
        <p:blipFill rotWithShape="1">
          <a:blip r:embed="rId2" cstate="print"/>
          <a:srcRect t="14565" r="4669"/>
          <a:stretch/>
        </p:blipFill>
        <p:spPr bwMode="auto">
          <a:xfrm>
            <a:off x="4571999" y="3733799"/>
            <a:ext cx="4312273" cy="272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12"/>
          </a:xfrm>
        </p:spPr>
        <p:txBody>
          <a:bodyPr/>
          <a:lstStyle/>
          <a:p>
            <a:r>
              <a:rPr lang="en-US" sz="3600" dirty="0" smtClean="0"/>
              <a:t>Goal of DoD Standardization Initiative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“Provide </a:t>
            </a:r>
            <a:r>
              <a:rPr lang="en-US" dirty="0"/>
              <a:t>DoD and DoD </a:t>
            </a:r>
            <a:r>
              <a:rPr lang="en-US" dirty="0" smtClean="0"/>
              <a:t>contractors </a:t>
            </a:r>
            <a:r>
              <a:rPr lang="en-US" dirty="0"/>
              <a:t>with a </a:t>
            </a:r>
            <a:r>
              <a:rPr lang="en-US" dirty="0" smtClean="0"/>
              <a:t>structured</a:t>
            </a:r>
            <a:r>
              <a:rPr lang="en-US" dirty="0"/>
              <a:t>, </a:t>
            </a:r>
            <a:r>
              <a:rPr lang="en-US" dirty="0" smtClean="0"/>
              <a:t>uniform approach” in the areas identified as gaps</a:t>
            </a:r>
          </a:p>
          <a:p>
            <a:pPr lvl="1"/>
            <a:r>
              <a:rPr lang="en-US" dirty="0" smtClean="0"/>
              <a:t>Improve communication</a:t>
            </a:r>
          </a:p>
          <a:p>
            <a:pPr lvl="1"/>
            <a:r>
              <a:rPr lang="en-US" dirty="0" smtClean="0"/>
              <a:t>Ensure common expectations</a:t>
            </a:r>
          </a:p>
          <a:p>
            <a:pPr lvl="1"/>
            <a:r>
              <a:rPr lang="en-US" dirty="0" smtClean="0"/>
              <a:t>Add realism to bids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43712"/>
          </a:xfrm>
        </p:spPr>
        <p:txBody>
          <a:bodyPr/>
          <a:lstStyle/>
          <a:p>
            <a:r>
              <a:rPr lang="en-US" sz="3600" dirty="0" smtClean="0"/>
              <a:t>Standardization Objectives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6225" y="1295401"/>
            <a:ext cx="8597900" cy="5105400"/>
          </a:xfrm>
        </p:spPr>
        <p:txBody>
          <a:bodyPr/>
          <a:lstStyle/>
          <a:p>
            <a:r>
              <a:rPr lang="en-US" dirty="0" smtClean="0"/>
              <a:t>Mutual-benefit </a:t>
            </a:r>
            <a:r>
              <a:rPr lang="en-US" dirty="0"/>
              <a:t>stipulations:</a:t>
            </a:r>
          </a:p>
          <a:p>
            <a:pPr lvl="1"/>
            <a:r>
              <a:rPr lang="en-US" sz="1800" dirty="0"/>
              <a:t>Must meet </a:t>
            </a:r>
            <a:r>
              <a:rPr lang="en-US" sz="1800" i="1" dirty="0">
                <a:solidFill>
                  <a:srgbClr val="C00000"/>
                </a:solidFill>
              </a:rPr>
              <a:t>both party’s needs and objectives</a:t>
            </a:r>
          </a:p>
          <a:p>
            <a:pPr lvl="1"/>
            <a:r>
              <a:rPr lang="en-US" sz="1800" dirty="0"/>
              <a:t>Potential teaming partners must </a:t>
            </a:r>
            <a:r>
              <a:rPr lang="en-US" sz="1800" dirty="0" smtClean="0"/>
              <a:t>have </a:t>
            </a:r>
            <a:r>
              <a:rPr lang="en-US" sz="1800" dirty="0"/>
              <a:t>existing experience with subject matter of document and existing infrastructure for publishing standards</a:t>
            </a:r>
          </a:p>
          <a:p>
            <a:pPr lvl="1"/>
            <a:r>
              <a:rPr lang="en-US" sz="1800" dirty="0"/>
              <a:t>Content of documents must be consistent with government needs </a:t>
            </a:r>
          </a:p>
          <a:p>
            <a:r>
              <a:rPr lang="en-US" dirty="0" smtClean="0"/>
              <a:t>Ensure </a:t>
            </a:r>
            <a:r>
              <a:rPr lang="en-US" dirty="0"/>
              <a:t>right kind of standard is developed</a:t>
            </a:r>
          </a:p>
          <a:p>
            <a:pPr lvl="1"/>
            <a:r>
              <a:rPr lang="en-US" sz="1800" dirty="0"/>
              <a:t>Clear statement of requirements that speaks </a:t>
            </a:r>
            <a:r>
              <a:rPr lang="en-US" sz="1800" i="1" dirty="0">
                <a:solidFill>
                  <a:srgbClr val="C00000"/>
                </a:solidFill>
              </a:rPr>
              <a:t>“common language”</a:t>
            </a:r>
          </a:p>
          <a:p>
            <a:pPr lvl="1"/>
            <a:r>
              <a:rPr lang="en-US" sz="1800" dirty="0"/>
              <a:t>Specific enough to support realistic bidding and resourcing</a:t>
            </a:r>
          </a:p>
          <a:p>
            <a:pPr lvl="1"/>
            <a:r>
              <a:rPr lang="en-US" sz="1800" dirty="0"/>
              <a:t>Proper contractual language – SHALL and should</a:t>
            </a:r>
          </a:p>
          <a:p>
            <a:r>
              <a:rPr lang="en-US" dirty="0"/>
              <a:t>Ensure right amount of the right standards are included</a:t>
            </a:r>
          </a:p>
          <a:p>
            <a:pPr lvl="1"/>
            <a:r>
              <a:rPr lang="en-US" sz="1800" i="1" dirty="0" err="1">
                <a:solidFill>
                  <a:srgbClr val="C00000"/>
                </a:solidFill>
              </a:rPr>
              <a:t>Tailorable</a:t>
            </a:r>
            <a:r>
              <a:rPr lang="en-US" sz="1800" dirty="0"/>
              <a:t> for different domains and contracting environments</a:t>
            </a:r>
          </a:p>
          <a:p>
            <a:pPr lvl="1"/>
            <a:r>
              <a:rPr lang="en-US" sz="1800" i="1" dirty="0">
                <a:solidFill>
                  <a:srgbClr val="C00000"/>
                </a:solidFill>
              </a:rPr>
              <a:t>Consistent</a:t>
            </a:r>
            <a:r>
              <a:rPr lang="en-US" sz="1800" dirty="0"/>
              <a:t> with DOD approach</a:t>
            </a:r>
          </a:p>
          <a:p>
            <a:pPr lvl="1"/>
            <a:r>
              <a:rPr lang="en-US" sz="1800" i="1" dirty="0">
                <a:solidFill>
                  <a:srgbClr val="C00000"/>
                </a:solidFill>
              </a:rPr>
              <a:t>Conform</a:t>
            </a:r>
            <a:r>
              <a:rPr lang="en-US" sz="1800" dirty="0"/>
              <a:t> to established, over-arching industry process standards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A953AB-1221-4220-B527-64C1F888C662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5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609600"/>
          </a:xfrm>
        </p:spPr>
        <p:txBody>
          <a:bodyPr/>
          <a:lstStyle/>
          <a:p>
            <a:r>
              <a:rPr lang="en-US" sz="3600" dirty="0" smtClean="0"/>
              <a:t>Current Situation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54737" y="6336268"/>
            <a:ext cx="712246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/>
              <a:t>Each standard is intended to be put on </a:t>
            </a:r>
            <a:r>
              <a:rPr lang="en-US" i="1" dirty="0" smtClean="0"/>
              <a:t>future </a:t>
            </a:r>
            <a:r>
              <a:rPr lang="en-US" i="1" dirty="0"/>
              <a:t>system </a:t>
            </a:r>
            <a:r>
              <a:rPr lang="en-US" i="1" dirty="0" smtClean="0"/>
              <a:t>contracts</a:t>
            </a:r>
            <a:endParaRPr 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250" y="1066800"/>
            <a:ext cx="81343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1371600"/>
            <a:ext cx="8686800" cy="25146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7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457200"/>
            <a:ext cx="7943850" cy="609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DOD SE/TRA Standards Process</a:t>
            </a:r>
            <a:endParaRPr lang="en-US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533" y="990600"/>
            <a:ext cx="8384781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 bwMode="auto">
          <a:xfrm flipH="1">
            <a:off x="7155427" y="4409767"/>
            <a:ext cx="1759973" cy="855407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0" dirty="0" smtClean="0">
                <a:solidFill>
                  <a:srgbClr val="FFFFFF"/>
                </a:solidFill>
              </a:rPr>
              <a:t>Present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3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Membership of DoD Joint SE Working Group 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1" y="838200"/>
            <a:ext cx="2589782" cy="659352"/>
          </a:xfrm>
        </p:spPr>
        <p:txBody>
          <a:bodyPr/>
          <a:lstStyle/>
          <a:p>
            <a:r>
              <a:rPr lang="en-US" dirty="0" smtClean="0"/>
              <a:t>Industry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3276600" y="842709"/>
            <a:ext cx="2590799" cy="654843"/>
          </a:xfrm>
        </p:spPr>
        <p:txBody>
          <a:bodyPr/>
          <a:lstStyle/>
          <a:p>
            <a:r>
              <a:rPr lang="en-US" dirty="0" smtClean="0"/>
              <a:t>Associations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12080"/>
            <a:ext cx="2589782" cy="437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Aerospace Corp</a:t>
            </a:r>
          </a:p>
          <a:p>
            <a:r>
              <a:rPr lang="en-US" dirty="0" smtClean="0"/>
              <a:t>BAE Systems</a:t>
            </a:r>
          </a:p>
          <a:p>
            <a:r>
              <a:rPr lang="en-US" dirty="0" smtClean="0"/>
              <a:t>Ball Aerospace</a:t>
            </a:r>
          </a:p>
          <a:p>
            <a:r>
              <a:rPr lang="en-US" dirty="0" smtClean="0"/>
              <a:t>Boeing</a:t>
            </a:r>
          </a:p>
          <a:p>
            <a:r>
              <a:rPr lang="en-US" dirty="0" smtClean="0"/>
              <a:t>General Dynamics</a:t>
            </a:r>
          </a:p>
          <a:p>
            <a:r>
              <a:rPr lang="en-US" dirty="0" smtClean="0"/>
              <a:t>Harris Corp</a:t>
            </a:r>
          </a:p>
          <a:p>
            <a:r>
              <a:rPr lang="en-US" dirty="0" smtClean="0"/>
              <a:t>L-3 Com</a:t>
            </a:r>
          </a:p>
          <a:p>
            <a:r>
              <a:rPr lang="en-US" dirty="0" err="1" smtClean="0"/>
              <a:t>Leidos</a:t>
            </a:r>
            <a:endParaRPr lang="en-US" dirty="0" smtClean="0"/>
          </a:p>
          <a:p>
            <a:r>
              <a:rPr lang="en-US" dirty="0" smtClean="0"/>
              <a:t>Lockheed Martin</a:t>
            </a:r>
          </a:p>
          <a:p>
            <a:r>
              <a:rPr lang="en-US" dirty="0" smtClean="0"/>
              <a:t>Northrop Grumman</a:t>
            </a:r>
          </a:p>
          <a:p>
            <a:r>
              <a:rPr lang="en-US" dirty="0" smtClean="0"/>
              <a:t>Raytheon</a:t>
            </a:r>
          </a:p>
          <a:p>
            <a:r>
              <a:rPr lang="en-US" dirty="0" smtClean="0"/>
              <a:t>SAIC</a:t>
            </a:r>
          </a:p>
          <a:p>
            <a:r>
              <a:rPr lang="en-US" dirty="0" smtClean="0"/>
              <a:t>United Technologies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276600" y="1371600"/>
            <a:ext cx="2590799" cy="4379120"/>
          </a:xfrm>
        </p:spPr>
        <p:txBody>
          <a:bodyPr/>
          <a:lstStyle/>
          <a:p>
            <a:r>
              <a:rPr lang="en-US" sz="2000" dirty="0" smtClean="0"/>
              <a:t>AIA</a:t>
            </a:r>
          </a:p>
          <a:p>
            <a:r>
              <a:rPr lang="en-US" sz="2000" dirty="0" smtClean="0"/>
              <a:t>IEEE-CS/SA</a:t>
            </a:r>
          </a:p>
          <a:p>
            <a:r>
              <a:rPr lang="en-US" sz="2000" dirty="0" smtClean="0"/>
              <a:t>INCOSE </a:t>
            </a:r>
          </a:p>
          <a:p>
            <a:r>
              <a:rPr lang="en-US" sz="2000" dirty="0" smtClean="0"/>
              <a:t>ISO/IEC</a:t>
            </a:r>
          </a:p>
          <a:p>
            <a:r>
              <a:rPr lang="en-US" sz="2000" dirty="0" smtClean="0"/>
              <a:t>NDIA</a:t>
            </a:r>
          </a:p>
          <a:p>
            <a:r>
              <a:rPr lang="en-US" sz="2000" dirty="0" smtClean="0"/>
              <a:t>SAE Intl </a:t>
            </a: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096001" y="914400"/>
            <a:ext cx="2590799" cy="654843"/>
          </a:xfrm>
          <a:prstGeom prst="rect">
            <a:avLst/>
          </a:prstGeom>
        </p:spPr>
        <p:txBody>
          <a:bodyPr vert="horz" lIns="45720" tIns="0" rIns="45720" bIns="0" anchor="ctr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400" b="1" kern="1200" cap="none" baseline="0">
                <a:solidFill>
                  <a:schemeClr val="tx2"/>
                </a:solidFill>
                <a:effectLst/>
                <a:latin typeface="+mj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Defense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096001" y="1371600"/>
            <a:ext cx="2832121" cy="4379120"/>
          </a:xfrm>
          <a:prstGeom prst="rect">
            <a:avLst/>
          </a:prstGeom>
        </p:spPr>
        <p:txBody>
          <a:bodyPr vert="horz" tIns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Air Force </a:t>
            </a:r>
            <a:r>
              <a:rPr lang="en-US" sz="1600" b="0" dirty="0">
                <a:latin typeface="+mn-lt"/>
              </a:rPr>
              <a:t>(Multi-parts)</a:t>
            </a:r>
            <a:endParaRPr lang="en-US" sz="2000" b="0" dirty="0">
              <a:latin typeface="+mn-lt"/>
            </a:endParaRPr>
          </a:p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Army 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Navy </a:t>
            </a:r>
            <a:r>
              <a:rPr lang="en-US" sz="1600" b="0" dirty="0">
                <a:latin typeface="+mn-lt"/>
              </a:rPr>
              <a:t>(Multi-parts)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OSD – DASD (SE) 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DAU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DCMA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en-US" sz="2000" b="0" dirty="0">
                <a:latin typeface="+mn-lt"/>
              </a:rPr>
              <a:t>DSPO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3962400"/>
            <a:ext cx="5410200" cy="201593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Leadership Team</a:t>
            </a:r>
          </a:p>
          <a:p>
            <a:pPr marL="274320" indent="-274320">
              <a:lnSpc>
                <a:spcPts val="2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000" b="0" dirty="0" smtClean="0">
                <a:latin typeface="+mj-lt"/>
              </a:rPr>
              <a:t>Chair, Garry Roedler, Lockheed Martin</a:t>
            </a:r>
          </a:p>
          <a:p>
            <a:pPr marL="274320" indent="-274320">
              <a:lnSpc>
                <a:spcPts val="2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000" b="0" dirty="0" smtClean="0">
                <a:latin typeface="+mj-lt"/>
              </a:rPr>
              <a:t>Vice-chair, Dave Davis, USAF SMC</a:t>
            </a:r>
          </a:p>
          <a:p>
            <a:pPr marL="274320" indent="-274320">
              <a:lnSpc>
                <a:spcPts val="2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000" b="0" dirty="0" smtClean="0">
                <a:latin typeface="+mj-lt"/>
              </a:rPr>
              <a:t>Secretary, Brian Shaw, The Aerospace Corp.</a:t>
            </a:r>
          </a:p>
          <a:p>
            <a:pPr marL="274320" indent="-274320">
              <a:lnSpc>
                <a:spcPts val="2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000" b="0" dirty="0" smtClean="0">
                <a:latin typeface="+mj-lt"/>
              </a:rPr>
              <a:t>Technical Editor, Bill Bearden, INCOSE (SE)</a:t>
            </a:r>
          </a:p>
          <a:p>
            <a:pPr marL="274320" indent="-274320">
              <a:lnSpc>
                <a:spcPts val="2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000" b="0" dirty="0" smtClean="0">
                <a:latin typeface="+mj-lt"/>
              </a:rPr>
              <a:t>Technical Editor, Mark Henley, L-3 Com (TR&amp;A)</a:t>
            </a:r>
            <a:endParaRPr lang="en-US" sz="2000" b="0" dirty="0">
              <a:latin typeface="+mj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1905000" y="6096000"/>
            <a:ext cx="5638800" cy="7230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Membership of WG Has Broad Span</a:t>
            </a:r>
          </a:p>
          <a:p>
            <a:pPr algn="ctr"/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adding members to cover academia</a:t>
            </a:r>
            <a:endParaRPr lang="en-US" sz="2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12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01000" cy="609600"/>
          </a:xfrm>
        </p:spPr>
        <p:txBody>
          <a:bodyPr/>
          <a:lstStyle/>
          <a:p>
            <a:r>
              <a:rPr lang="en-US" dirty="0"/>
              <a:t>Review of </a:t>
            </a:r>
            <a:r>
              <a:rPr lang="en-US" dirty="0" smtClean="0"/>
              <a:t>IEEE Standards Process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423" t="41880" r="19039" b="13676"/>
          <a:stretch/>
        </p:blipFill>
        <p:spPr bwMode="auto">
          <a:xfrm>
            <a:off x="228600" y="1348154"/>
            <a:ext cx="8838298" cy="4747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02956" y="6248400"/>
            <a:ext cx="359784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IEEE Process Stresses Consensus</a:t>
            </a:r>
            <a:endParaRPr lang="en-US" sz="20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6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609600"/>
          </a:xfrm>
        </p:spPr>
        <p:txBody>
          <a:bodyPr/>
          <a:lstStyle/>
          <a:p>
            <a:r>
              <a:rPr lang="en-US" dirty="0" smtClean="0"/>
              <a:t>Reviewers Focus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dirty="0" smtClean="0"/>
              <a:t>Need </a:t>
            </a:r>
            <a:r>
              <a:rPr lang="en-US" sz="2800" dirty="0"/>
              <a:t>to ensure: 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Technical accuracy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Usability in defense environment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Requirements </a:t>
            </a:r>
            <a:r>
              <a:rPr lang="en-US" sz="2400" dirty="0"/>
              <a:t>are relevant and reflect good practice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Requirements for deliverables are compatible with current </a:t>
            </a:r>
            <a:r>
              <a:rPr lang="en-US" sz="2400" dirty="0" smtClean="0"/>
              <a:t>methods</a:t>
            </a:r>
            <a:r>
              <a:rPr lang="en-US" sz="2400" dirty="0"/>
              <a:t>, </a:t>
            </a:r>
            <a:r>
              <a:rPr lang="en-US" sz="2400" dirty="0" smtClean="0"/>
              <a:t>and do not drive a particular method/technique</a:t>
            </a:r>
            <a:endParaRPr lang="en-US" sz="2400" dirty="0"/>
          </a:p>
          <a:p>
            <a:pPr lvl="1">
              <a:spcBef>
                <a:spcPts val="600"/>
              </a:spcBef>
            </a:pPr>
            <a:r>
              <a:rPr lang="en-US" sz="2400" dirty="0"/>
              <a:t>Requirements do not result in unintended </a:t>
            </a:r>
            <a:r>
              <a:rPr lang="en-US" sz="2400" dirty="0" smtClean="0"/>
              <a:t>consequences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43-BD9B-4372-B7C5-730631113BB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0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NavMenuId xmlns="818ab197-d140-402e-b8de-97cd7fd16373" xsi:nil="true"/>
    <ContentId xmlns="818ab197-d140-402e-b8de-97cd7fd16373" xsi:nil="true"/>
    <SortOrder xmlns="818ab197-d140-402e-b8de-97cd7fd16373" xsi:nil="true"/>
    <PublishingExpirationDate xmlns="http://schemas.microsoft.com/sharepoint/v3" xsi:nil="true"/>
    <Taxonomy xmlns="8781b459-35d1-4874-a8a7-354b71085f54" xsi:nil="true"/>
    <PublishingStartDate xmlns="http://schemas.microsoft.com/sharepoint/v3" xsi:nil="true"/>
    <ContentFileId xmlns="818ab197-d140-402e-b8de-97cd7fd163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38FCACA3C1604CADBA7083E40BE159" ma:contentTypeVersion="5" ma:contentTypeDescription="Create a new document." ma:contentTypeScope="" ma:versionID="39bd1951a68fdb8855fc9d58ce32d0a1">
  <xsd:schema xmlns:xsd="http://www.w3.org/2001/XMLSchema" xmlns:p="http://schemas.microsoft.com/office/2006/metadata/properties" xmlns:ns1="http://schemas.microsoft.com/sharepoint/v3" xmlns:ns2="818ab197-d140-402e-b8de-97cd7fd16373" xmlns:ns3="8781b459-35d1-4874-a8a7-354b71085f54" targetNamespace="http://schemas.microsoft.com/office/2006/metadata/properties" ma:root="true" ma:fieldsID="55f028369ae041f0d217f1f4be29a95b" ns1:_="" ns2:_="" ns3:_="">
    <xsd:import namespace="http://schemas.microsoft.com/sharepoint/v3"/>
    <xsd:import namespace="818ab197-d140-402e-b8de-97cd7fd16373"/>
    <xsd:import namespace="8781b459-35d1-4874-a8a7-354b71085f54"/>
    <xsd:element name="properties">
      <xsd:complexType>
        <xsd:sequence>
          <xsd:element name="documentManagement">
            <xsd:complexType>
              <xsd:all>
                <xsd:element ref="ns2:ContentId" minOccurs="0"/>
                <xsd:element ref="ns2:NavMenuId" minOccurs="0"/>
                <xsd:element ref="ns2:ContentFileId" minOccurs="0"/>
                <xsd:element ref="ns3:Taxonomy" minOccurs="0"/>
                <xsd:element ref="ns2:SortOrder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818ab197-d140-402e-b8de-97cd7fd16373" elementFormDefault="qualified">
    <xsd:import namespace="http://schemas.microsoft.com/office/2006/documentManagement/types"/>
    <xsd:element name="ContentId" ma:index="8" nillable="true" ma:displayName="ContentId" ma:internalName="ContentId">
      <xsd:simpleType>
        <xsd:restriction base="dms:Text">
          <xsd:maxLength value="255"/>
        </xsd:restriction>
      </xsd:simpleType>
    </xsd:element>
    <xsd:element name="NavMenuId" ma:index="9" nillable="true" ma:displayName="NavMenuId" ma:internalName="NavMenuId">
      <xsd:simpleType>
        <xsd:restriction base="dms:Text">
          <xsd:maxLength value="255"/>
        </xsd:restriction>
      </xsd:simpleType>
    </xsd:element>
    <xsd:element name="ContentFileId" ma:index="10" nillable="true" ma:displayName="ContentFileId" ma:internalName="ContentFileId">
      <xsd:simpleType>
        <xsd:restriction base="dms:Text">
          <xsd:maxLength value="255"/>
        </xsd:restriction>
      </xsd:simpleType>
    </xsd:element>
    <xsd:element name="SortOrder" ma:index="12" nillable="true" ma:displayName="Homepage Sort Order" ma:internalName="SortOrder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8781b459-35d1-4874-a8a7-354b71085f54" elementFormDefault="qualified">
    <xsd:import namespace="http://schemas.microsoft.com/office/2006/documentManagement/types"/>
    <xsd:element name="Taxonomy" ma:index="11" nillable="true" ma:displayName="Taxonomy" ma:internalName="SusQtechTaxonomy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B8A9981-3E97-4D32-B6F1-6E5E0B0C3579}">
  <ds:schemaRefs>
    <ds:schemaRef ds:uri="http://schemas.microsoft.com/office/2006/metadata/properties"/>
    <ds:schemaRef ds:uri="818ab197-d140-402e-b8de-97cd7fd16373"/>
    <ds:schemaRef ds:uri="http://schemas.microsoft.com/sharepoint/v3"/>
    <ds:schemaRef ds:uri="8781b459-35d1-4874-a8a7-354b71085f54"/>
  </ds:schemaRefs>
</ds:datastoreItem>
</file>

<file path=customXml/itemProps2.xml><?xml version="1.0" encoding="utf-8"?>
<ds:datastoreItem xmlns:ds="http://schemas.openxmlformats.org/officeDocument/2006/customXml" ds:itemID="{083ABFD7-FE61-4115-92C2-37CD69C43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18CBBA-5463-4008-B4B2-588C782CE0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18ab197-d140-402e-b8de-97cd7fd16373"/>
    <ds:schemaRef ds:uri="8781b459-35d1-4874-a8a7-354b71085f54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14766</TotalTime>
  <Words>1234</Words>
  <Application>Microsoft Office PowerPoint</Application>
  <PresentationFormat>Ekran Gösterisi (4:3)</PresentationFormat>
  <Paragraphs>215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Flow</vt:lpstr>
      <vt:lpstr>Worksheet</vt:lpstr>
      <vt:lpstr>Joint Working Group for DoD Systems Engineering Standardization</vt:lpstr>
      <vt:lpstr>Agenda</vt:lpstr>
      <vt:lpstr>Goal of DoD Standardization Initiative</vt:lpstr>
      <vt:lpstr>Standardization Objectives</vt:lpstr>
      <vt:lpstr>Current Situation</vt:lpstr>
      <vt:lpstr>DOD SE/TRA Standards Process</vt:lpstr>
      <vt:lpstr>Membership of DoD Joint SE Working Group </vt:lpstr>
      <vt:lpstr>Review of IEEE Standards Process</vt:lpstr>
      <vt:lpstr>Reviewers Focus</vt:lpstr>
      <vt:lpstr>Schedule Information</vt:lpstr>
      <vt:lpstr>IEEE Joint SE WG Schedule/Status</vt:lpstr>
      <vt:lpstr>Looking Forward</vt:lpstr>
      <vt:lpstr>Back-up Charts</vt:lpstr>
      <vt:lpstr>Source Products</vt:lpstr>
      <vt:lpstr>Source Products Usage</vt:lpstr>
      <vt:lpstr>Review of PARs and Technical Approach Standard for Application of SE on Defense Programs</vt:lpstr>
      <vt:lpstr>Review of PARs and Technical Approach Standard for Application of Technical Reviews &amp; Audits </vt:lpstr>
    </vt:vector>
  </TitlesOfParts>
  <Company>Lockheed Martin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Working Group for DoD Systems Engineering Standardization</dc:title>
  <dc:creator>groedler</dc:creator>
  <cp:lastModifiedBy>Hasan Çitçi</cp:lastModifiedBy>
  <cp:revision>71</cp:revision>
  <dcterms:created xsi:type="dcterms:W3CDTF">2013-07-31T12:16:05Z</dcterms:created>
  <dcterms:modified xsi:type="dcterms:W3CDTF">2015-05-16T00:24:04Z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0x010100B038FCACA3C1604CADBA7083E40BE159</vt:lpwstr>
  </property>
</Properties>
</file>